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9" r:id="rId9"/>
    <p:sldId id="265" r:id="rId10"/>
    <p:sldId id="266" r:id="rId11"/>
    <p:sldId id="267" r:id="rId12"/>
    <p:sldId id="268" r:id="rId13"/>
    <p:sldId id="262" r:id="rId14"/>
    <p:sldId id="263" r:id="rId15"/>
  </p:sldIdLst>
  <p:sldSz cx="14630400" cy="8229600"/>
  <p:notesSz cx="8229600" cy="14630400"/>
  <p:embeddedFontLst>
    <p:embeddedFont>
      <p:font typeface="Kanit Light" panose="020B0604020202020204" charset="-34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Martel Sans" panose="020B0604020202020204" charset="0"/>
      <p:regular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87" autoAdjust="0"/>
    <p:restoredTop sz="94610"/>
  </p:normalViewPr>
  <p:slideViewPr>
    <p:cSldViewPr snapToGrid="0" snapToObjects="1">
      <p:cViewPr varScale="1">
        <p:scale>
          <a:sx n="83" d="100"/>
          <a:sy n="83" d="100"/>
        </p:scale>
        <p:origin x="16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7276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41947"/>
            <a:ext cx="7556421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Проект по анализу данных Bitcoin с использованием Apache Spark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399836"/>
            <a:ext cx="7556421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Данный проект представляет собой комплексное решение для анализа исторических данных о курсе Bitcoin с применением технологий больших данных. Он реализован на Apache Spark 3.0+ с использованием PySpark API, обеспечивая горизонтальную масштабируемость и эффективную обработку миллионов строк финансовых данных.</a:t>
            </a:r>
            <a:endParaRPr lang="en-US" sz="155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470581"/>
            <a:ext cx="5800074" cy="464741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0075" y="95341"/>
            <a:ext cx="8670070" cy="430590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3770" y="4128113"/>
            <a:ext cx="8283570" cy="410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020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23048" cy="593888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3048" y="442243"/>
            <a:ext cx="6629718" cy="530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17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5082"/>
            <a:ext cx="6627044" cy="580241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1434" y="85081"/>
            <a:ext cx="3007152" cy="584105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5900392"/>
            <a:ext cx="4366946" cy="1942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99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04129"/>
            <a:ext cx="511409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Проблемы и решения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80190" y="2521863"/>
            <a:ext cx="3679031" cy="2428875"/>
          </a:xfrm>
          <a:prstGeom prst="roundRect">
            <a:avLst>
              <a:gd name="adj" fmla="val 343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86168" y="2727841"/>
            <a:ext cx="253603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Сложные индикаторы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486168" y="3157061"/>
            <a:ext cx="3267075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Ограниченная поддержка сложных индикаторов в Spark решается использованием SMA как приближения и пользовательских Pandas UDFs.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157579" y="2521863"/>
            <a:ext cx="3679031" cy="2428875"/>
          </a:xfrm>
          <a:prstGeom prst="roundRect">
            <a:avLst>
              <a:gd name="adj" fmla="val 343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63557" y="272784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Долгий расчет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363557" y="3157061"/>
            <a:ext cx="3267075" cy="1300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Долгий расчет для больших окон оптимизируется через </a:t>
            </a:r>
            <a:r>
              <a:rPr lang="en-US" sz="1550" dirty="0">
                <a:solidFill>
                  <a:srgbClr val="2C3249"/>
                </a:solidFill>
                <a:highlight>
                  <a:srgbClr val="DFEC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rowsBetween(-199, 0)</a:t>
            </a: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и увеличение числа партиций.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280190" y="5149096"/>
            <a:ext cx="7556421" cy="1476256"/>
          </a:xfrm>
          <a:prstGeom prst="roundRect">
            <a:avLst>
              <a:gd name="adj" fmla="val 5647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86168" y="535507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Выбросы в данных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486168" y="5784294"/>
            <a:ext cx="71444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Выбросы в данных фильтруются с помощью статистических методов, таких как правило 3σ, для обеспечения точности анализа.</a:t>
            </a:r>
            <a:endParaRPr lang="en-US" sz="15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04467"/>
            <a:ext cx="858774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Дальнейшее развитие и заключение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520559"/>
            <a:ext cx="262306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Дальнейшее развитие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402907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Интеграция с API бирж для потоковой обработки данных.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416028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Добавление ML-моделей (LSTM, Prophet) для прогнозирования.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802980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Развертывание на кластере (YARN/Kubernetes) для обработки в реальном времени.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352055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Заключение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564874" y="4029075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Проект демонстрирует возможности Apache Spark для анализа финансовых временных рядов и эффективные методы обработки больших данных. Это готовое решение для трейдеров и аналитиков крипторынка.</a:t>
            </a:r>
            <a:endParaRPr lang="en-US" sz="155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13999"/>
            <a:ext cx="592705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Введение и цели проекта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93790" y="2431733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38632" y="2468880"/>
            <a:ext cx="54744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Масштабируемый конвейер обработки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438632" y="2960013"/>
            <a:ext cx="69115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Проект нацелен на создание масштабируемого конвейера для загрузки, очистки и анализа больших объемов финансовых данных.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93790" y="3991928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438632" y="4029075"/>
            <a:ext cx="464629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Расчет технических индикаторов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438632" y="4520208"/>
            <a:ext cx="69115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Автоматический расчет ключевых индикаторов, таких как скользящие средние, RSI и MACD, для глубокого анализа рынка.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93790" y="5552123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38632" y="5589270"/>
            <a:ext cx="635603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Выявление закономерностей и визуализация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438632" y="6080403"/>
            <a:ext cx="69115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Проект позволяет выявлять статистические закономерности и визуализировать результаты для поддержки принятия решений.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4661"/>
            <a:ext cx="877395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Архитектура и ключевые компоненты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210753"/>
            <a:ext cx="396466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Загрузка и предобработка данных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2719268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Исходные данные включают временные метки, цены (Open, High, Low, Close) и объемы торгов.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577590"/>
            <a:ext cx="6279356" cy="1885355"/>
          </a:xfrm>
          <a:prstGeom prst="roundRect">
            <a:avLst>
              <a:gd name="adj" fmla="val 4421"/>
            </a:avLst>
          </a:prstGeom>
          <a:solidFill>
            <a:srgbClr val="DFECE9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577590"/>
            <a:ext cx="6299121" cy="1885355"/>
          </a:xfrm>
          <a:prstGeom prst="roundRect">
            <a:avLst>
              <a:gd name="adj" fmla="val 1579"/>
            </a:avLst>
          </a:prstGeom>
          <a:solidFill>
            <a:srgbClr val="DFECE9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726418"/>
            <a:ext cx="5902404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highlight>
                  <a:srgbClr val="DFEC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schema = "Timestamp DOUBLE, Open DOUBLE, High DOUBLE, Low DOUBLE, Close DOUBLE, Volume DOUBLE"df = spark.read.csv("bitcoin.csv", header=True, schema=schema)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686187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Этапы предобработки включают фильтрацию аномалий и преобразование времени.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221075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Оптимизации Spark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564874" y="2719268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Для ускорения обработки данных применяются партиционирование, кэширование и настройка памяти.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564874" y="3577590"/>
            <a:ext cx="6279356" cy="2520434"/>
          </a:xfrm>
          <a:prstGeom prst="roundRect">
            <a:avLst>
              <a:gd name="adj" fmla="val 3307"/>
            </a:avLst>
          </a:prstGeom>
          <a:solidFill>
            <a:srgbClr val="DFECE9"/>
          </a:solidFill>
          <a:ln/>
        </p:spPr>
      </p:sp>
      <p:sp>
        <p:nvSpPr>
          <p:cNvPr id="12" name="Shape 10"/>
          <p:cNvSpPr/>
          <p:nvPr/>
        </p:nvSpPr>
        <p:spPr>
          <a:xfrm>
            <a:off x="7554992" y="3577590"/>
            <a:ext cx="6299121" cy="2520434"/>
          </a:xfrm>
          <a:prstGeom prst="roundRect">
            <a:avLst>
              <a:gd name="adj" fmla="val 1181"/>
            </a:avLst>
          </a:prstGeom>
          <a:solidFill>
            <a:srgbClr val="DFECE9"/>
          </a:solidFill>
          <a:ln/>
        </p:spPr>
      </p:sp>
      <p:sp>
        <p:nvSpPr>
          <p:cNvPr id="13" name="Text 11"/>
          <p:cNvSpPr/>
          <p:nvPr/>
        </p:nvSpPr>
        <p:spPr>
          <a:xfrm>
            <a:off x="7753350" y="3726418"/>
            <a:ext cx="5902404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highlight>
                  <a:srgbClr val="DFEC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df.repartition(200)df.cache()spark = SparkSession.builder \.config("spark.executor.memory", "8g") \.config("spark.memory.offHeap.enabled", "true") \.getOrCreate()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632126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Эти методы обеспечивают эффективную и быструю обработку больших наборов данных.</a:t>
            </a:r>
            <a:endParaRPr lang="en-US" sz="155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54248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Реализация технических индикаторов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192060"/>
            <a:ext cx="496133" cy="4961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936200"/>
            <a:ext cx="302871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Скользящие средние (MA)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280190" y="3365421"/>
            <a:ext cx="3654147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Используются оконные функции Spark для расчета MA20, что позволяет анализировать тренды цен.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82344" y="2192060"/>
            <a:ext cx="496133" cy="49613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182344" y="2936200"/>
            <a:ext cx="253638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Полосы Боллинджера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0182344" y="3365421"/>
            <a:ext cx="365426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Расчет верхних и нижних полос на основе стандартного отклонения для определения волатильности.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131713"/>
            <a:ext cx="496133" cy="49613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87585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MACD и RSI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280190" y="6305074"/>
            <a:ext cx="3654147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Аппроксимация MACD через SMA и реализация RSI с обработкой граничных случаев для комплексного анализа.</a:t>
            </a:r>
            <a:endParaRPr lang="en-US" sz="15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36577"/>
            <a:ext cx="943689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Анализ данных: Статистические метрики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252668"/>
            <a:ext cx="276570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Годовая волатильность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76118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Расчет годовой волатильности позволяет оценить степень изменчивости цены Bitcoin за определенный период.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4619506"/>
            <a:ext cx="6279356" cy="1250275"/>
          </a:xfrm>
          <a:prstGeom prst="roundRect">
            <a:avLst>
              <a:gd name="adj" fmla="val 6667"/>
            </a:avLst>
          </a:prstGeom>
          <a:solidFill>
            <a:srgbClr val="DFECE9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4619506"/>
            <a:ext cx="6299121" cy="1250275"/>
          </a:xfrm>
          <a:prstGeom prst="roundRect">
            <a:avLst>
              <a:gd name="adj" fmla="val 2381"/>
            </a:avLst>
          </a:prstGeom>
          <a:solidFill>
            <a:srgbClr val="DFECE9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4768334"/>
            <a:ext cx="590240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highlight>
                  <a:srgbClr val="DFEC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df.groupBy(year("Date").alias("Year")).agg((stddev("Close") / avg("Close") * 100).alias("Volatility"))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3252668"/>
            <a:ext cx="323147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Корреляция объема и цены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564874" y="376118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Анализ корреляции между объемом торгов и ценой Bitcoin помогает выявить взаимосвязи и потенциальные тренды.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564874" y="4619506"/>
            <a:ext cx="6279356" cy="932736"/>
          </a:xfrm>
          <a:prstGeom prst="roundRect">
            <a:avLst>
              <a:gd name="adj" fmla="val 8937"/>
            </a:avLst>
          </a:prstGeom>
          <a:solidFill>
            <a:srgbClr val="DFECE9"/>
          </a:solidFill>
          <a:ln/>
        </p:spPr>
      </p:sp>
      <p:sp>
        <p:nvSpPr>
          <p:cNvPr id="11" name="Shape 9"/>
          <p:cNvSpPr/>
          <p:nvPr/>
        </p:nvSpPr>
        <p:spPr>
          <a:xfrm>
            <a:off x="7554992" y="4619506"/>
            <a:ext cx="6299121" cy="932736"/>
          </a:xfrm>
          <a:prstGeom prst="roundRect">
            <a:avLst>
              <a:gd name="adj" fmla="val 3192"/>
            </a:avLst>
          </a:prstGeom>
          <a:solidFill>
            <a:srgbClr val="DFECE9"/>
          </a:solidFill>
          <a:ln/>
        </p:spPr>
      </p:sp>
      <p:sp>
        <p:nvSpPr>
          <p:cNvPr id="12" name="Text 10"/>
          <p:cNvSpPr/>
          <p:nvPr/>
        </p:nvSpPr>
        <p:spPr>
          <a:xfrm>
            <a:off x="7753350" y="4768334"/>
            <a:ext cx="590240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highlight>
                  <a:srgbClr val="DFEC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df.select(corr("Volume", "Close").alias("Correlation")).show()</a:t>
            </a:r>
            <a:endParaRPr lang="en-US" sz="15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83958"/>
            <a:ext cx="1020937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Анализ данных: Сезонность и Визуализация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0004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Сезонность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2808565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Анализ сезонности по дням недели позволяет выявить закономерности в поведении цены и объема торгов Bitcoin.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666887"/>
            <a:ext cx="6279356" cy="1885355"/>
          </a:xfrm>
          <a:prstGeom prst="roundRect">
            <a:avLst>
              <a:gd name="adj" fmla="val 4421"/>
            </a:avLst>
          </a:prstGeom>
          <a:solidFill>
            <a:srgbClr val="DFECE9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666887"/>
            <a:ext cx="6299121" cy="1885355"/>
          </a:xfrm>
          <a:prstGeom prst="roundRect">
            <a:avLst>
              <a:gd name="adj" fmla="val 1579"/>
            </a:avLst>
          </a:prstGeom>
          <a:solidFill>
            <a:srgbClr val="DFECE9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815715"/>
            <a:ext cx="5902404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highlight>
                  <a:srgbClr val="DFEC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df.groupBy(dayofweek("Date").alias("DayOfWeek")).agg(avg("Close").alias("AvgPrice"),percentile_approx("Volume", 0.5).alias("MedianVolume")).orderBy("DayOfWeek")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230004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Визуализация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564874" y="2808565"/>
            <a:ext cx="6094565" cy="1301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Использование Matplotlib и Seaborn для создания графиков, таких как график цен с Bollinger Bands, для наглядного представления </a:t>
            </a:r>
            <a:r>
              <a:rPr lang="en-US" sz="15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данных</a:t>
            </a:r>
            <a:r>
              <a:rPr lang="en-US" sz="1550" dirty="0" smtClean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  <a:r>
              <a:rPr lang="ru-RU" sz="1550" dirty="0" smtClean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Так же для построения графиков были использованы </a:t>
            </a:r>
            <a:r>
              <a:rPr lang="en-US" sz="1550" dirty="0" smtClean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parquet </a:t>
            </a:r>
            <a:r>
              <a:rPr lang="ru-RU" sz="1550" dirty="0" smtClean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файлы и </a:t>
            </a:r>
            <a:r>
              <a:rPr lang="en-US" sz="1550" dirty="0" smtClean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Microsoft Power BI Desktop.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380083" y="4133255"/>
            <a:ext cx="6279356" cy="2837974"/>
          </a:xfrm>
          <a:prstGeom prst="roundRect">
            <a:avLst>
              <a:gd name="adj" fmla="val 2937"/>
            </a:avLst>
          </a:prstGeom>
          <a:solidFill>
            <a:srgbClr val="DFECE9"/>
          </a:solidFill>
          <a:ln/>
        </p:spPr>
      </p:sp>
      <p:sp>
        <p:nvSpPr>
          <p:cNvPr id="12" name="Text 10"/>
          <p:cNvSpPr/>
          <p:nvPr/>
        </p:nvSpPr>
        <p:spPr>
          <a:xfrm>
            <a:off x="7568559" y="4517899"/>
            <a:ext cx="590240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highlight>
                  <a:srgbClr val="DFECE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plt.figure(figsize=(15, 7))plt.plot(df_pd["Date"], df_pd["Close"], label="Price")plt.plot(df_pd["Date"], df_pd["UpperBand"], linestyle="--", label="Upper Band")plt.fill_between(df_pd["Date"], df_pd["LowerBand"], df_pd["UpperBand"], alpha=0.1)plt.savefig("bollinger_bands.png")</a:t>
            </a:r>
            <a:endParaRPr lang="en-US" sz="15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82939"/>
            <a:ext cx="8012784" cy="434666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0219"/>
            <a:ext cx="9105451" cy="395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35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7710811" cy="383670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36709"/>
            <a:ext cx="7456602" cy="420016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8503" y="1"/>
            <a:ext cx="5917640" cy="402338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0811" y="3842932"/>
            <a:ext cx="6221691" cy="4193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708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2669625" y="7466029"/>
            <a:ext cx="1960775" cy="763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3060"/>
            <a:ext cx="14815828" cy="684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467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636</Words>
  <Application>Microsoft Office PowerPoint</Application>
  <PresentationFormat>Произвольный</PresentationFormat>
  <Paragraphs>61</Paragraphs>
  <Slides>14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Kanit Light</vt:lpstr>
      <vt:lpstr>Calibri</vt:lpstr>
      <vt:lpstr>Martel Sans</vt:lpstr>
      <vt:lpstr>Consolas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Тимофей Плотников</cp:lastModifiedBy>
  <cp:revision>5</cp:revision>
  <dcterms:created xsi:type="dcterms:W3CDTF">2025-06-24T11:23:54Z</dcterms:created>
  <dcterms:modified xsi:type="dcterms:W3CDTF">2025-06-26T11:19:30Z</dcterms:modified>
</cp:coreProperties>
</file>